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960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26D0445-AA48-4C74-BB3C-06F3CCCFB7BF}" type="datetimeFigureOut">
              <a:rPr lang="en-AU" smtClean="0"/>
              <a:t>30/07/2013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469EB5B-E843-425B-A137-6D8CB6E61EC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6D0445-AA48-4C74-BB3C-06F3CCCFB7BF}" type="datetimeFigureOut">
              <a:rPr lang="en-AU" smtClean="0"/>
              <a:t>30/07/2013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69EB5B-E843-425B-A137-6D8CB6E61EC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6D0445-AA48-4C74-BB3C-06F3CCCFB7BF}" type="datetimeFigureOut">
              <a:rPr lang="en-AU" smtClean="0"/>
              <a:t>30/07/2013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69EB5B-E843-425B-A137-6D8CB6E61EC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6D0445-AA48-4C74-BB3C-06F3CCCFB7BF}" type="datetimeFigureOut">
              <a:rPr lang="en-AU" smtClean="0"/>
              <a:t>30/07/2013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69EB5B-E843-425B-A137-6D8CB6E61EC3}" type="slidenum">
              <a:rPr lang="en-AU" smtClean="0"/>
              <a:t>‹#›</a:t>
            </a:fld>
            <a:endParaRPr lang="en-A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6D0445-AA48-4C74-BB3C-06F3CCCFB7BF}" type="datetimeFigureOut">
              <a:rPr lang="en-AU" smtClean="0"/>
              <a:t>30/07/2013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69EB5B-E843-425B-A137-6D8CB6E61EC3}" type="slidenum">
              <a:rPr lang="en-AU" smtClean="0"/>
              <a:t>‹#›</a:t>
            </a:fld>
            <a:endParaRPr lang="en-AU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6D0445-AA48-4C74-BB3C-06F3CCCFB7BF}" type="datetimeFigureOut">
              <a:rPr lang="en-AU" smtClean="0"/>
              <a:t>30/07/2013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69EB5B-E843-425B-A137-6D8CB6E61EC3}" type="slidenum">
              <a:rPr lang="en-AU" smtClean="0"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6D0445-AA48-4C74-BB3C-06F3CCCFB7BF}" type="datetimeFigureOut">
              <a:rPr lang="en-AU" smtClean="0"/>
              <a:t>30/07/2013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69EB5B-E843-425B-A137-6D8CB6E61EC3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6D0445-AA48-4C74-BB3C-06F3CCCFB7BF}" type="datetimeFigureOut">
              <a:rPr lang="en-AU" smtClean="0"/>
              <a:t>30/07/2013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69EB5B-E843-425B-A137-6D8CB6E61EC3}" type="slidenum">
              <a:rPr lang="en-AU" smtClean="0"/>
              <a:t>‹#›</a:t>
            </a:fld>
            <a:endParaRPr lang="en-A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6D0445-AA48-4C74-BB3C-06F3CCCFB7BF}" type="datetimeFigureOut">
              <a:rPr lang="en-AU" smtClean="0"/>
              <a:t>30/07/2013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69EB5B-E843-425B-A137-6D8CB6E61EC3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26D0445-AA48-4C74-BB3C-06F3CCCFB7BF}" type="datetimeFigureOut">
              <a:rPr lang="en-AU" smtClean="0"/>
              <a:t>30/07/2013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69EB5B-E843-425B-A137-6D8CB6E61EC3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26D0445-AA48-4C74-BB3C-06F3CCCFB7BF}" type="datetimeFigureOut">
              <a:rPr lang="en-AU" smtClean="0"/>
              <a:t>30/07/2013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469EB5B-E843-425B-A137-6D8CB6E61EC3}" type="slidenum">
              <a:rPr lang="en-AU" smtClean="0"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26D0445-AA48-4C74-BB3C-06F3CCCFB7BF}" type="datetimeFigureOut">
              <a:rPr lang="en-AU" smtClean="0"/>
              <a:t>30/07/2013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469EB5B-E843-425B-A137-6D8CB6E61EC3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/>
              <a:t>“</a:t>
            </a:r>
            <a:r>
              <a:rPr lang="en-AU" u="sng" dirty="0"/>
              <a:t>How is learning enhanced through improved health and nutrition?”</a:t>
            </a:r>
            <a:r>
              <a:rPr lang="en-AU" dirty="0"/>
              <a:t/>
            </a:r>
            <a:br>
              <a:rPr lang="en-AU" dirty="0"/>
            </a:b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Excerpts from the Smith Family Report</a:t>
            </a:r>
          </a:p>
          <a:p>
            <a:r>
              <a:rPr lang="en-US" dirty="0" smtClean="0"/>
              <a:t>2011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772324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/>
              <a:t>measures five domains of early childhood development</a:t>
            </a:r>
            <a:r>
              <a:rPr lang="en-AU" dirty="0" smtClean="0"/>
              <a:t>, </a:t>
            </a:r>
          </a:p>
          <a:p>
            <a:r>
              <a:rPr lang="en-AU" dirty="0" smtClean="0"/>
              <a:t>Including “physical </a:t>
            </a:r>
            <a:r>
              <a:rPr lang="en-AU" dirty="0"/>
              <a:t>health and wellbeing</a:t>
            </a:r>
            <a:r>
              <a:rPr lang="en-AU" dirty="0" smtClean="0"/>
              <a:t>”.</a:t>
            </a:r>
          </a:p>
          <a:p>
            <a:r>
              <a:rPr lang="en-AU" dirty="0"/>
              <a:t>97.5% of the five-year-old population in Australia (over 260,000 children</a:t>
            </a:r>
            <a:r>
              <a:rPr lang="en-AU" dirty="0" smtClean="0"/>
              <a:t>)</a:t>
            </a:r>
          </a:p>
          <a:p>
            <a:r>
              <a:rPr lang="en-AU" dirty="0"/>
              <a:t>“there are higher proportions of children living in the most socio-economically disadvantaged communities and in very remote areas of Australia who are developmentally vulnerable on each of the AEDI domains” 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>
                <a:effectLst/>
              </a:rPr>
              <a:t>Australian Early Development Index (AEDI)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653349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AU" u="sng" dirty="0">
                <a:effectLst/>
              </a:rPr>
              <a:t>Part 3: Key health and nutrition </a:t>
            </a:r>
            <a:r>
              <a:rPr lang="en-AU" u="sng" dirty="0" smtClean="0">
                <a:effectLst/>
              </a:rPr>
              <a:t>issues</a:t>
            </a:r>
            <a:r>
              <a:rPr lang="en-AU" dirty="0">
                <a:effectLst/>
              </a:rPr>
              <a:t/>
            </a:r>
            <a:br>
              <a:rPr lang="en-AU" dirty="0">
                <a:effectLst/>
              </a:rPr>
            </a:br>
            <a:endParaRPr lang="en-AU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u="sng" dirty="0"/>
              <a:t>children and young people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622013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AU" dirty="0"/>
              <a:t>rates of overweight and obesity among children: 23% of 4–5 year olds and 24% of 8–9 year </a:t>
            </a:r>
            <a:r>
              <a:rPr lang="en-AU" dirty="0" smtClean="0"/>
              <a:t>olds</a:t>
            </a:r>
          </a:p>
          <a:p>
            <a:r>
              <a:rPr lang="en-AU" dirty="0"/>
              <a:t>8.6% of Indigenous children (6–11 years) were obese and 16% were </a:t>
            </a:r>
            <a:r>
              <a:rPr lang="en-AU" dirty="0" smtClean="0"/>
              <a:t>overweight</a:t>
            </a:r>
          </a:p>
          <a:p>
            <a:r>
              <a:rPr lang="en-AU" dirty="0"/>
              <a:t>serious health implications for children, including an increased risk of developing asthma and Type 2 diabetes</a:t>
            </a:r>
            <a:r>
              <a:rPr lang="en-AU" dirty="0" smtClean="0"/>
              <a:t>.</a:t>
            </a:r>
          </a:p>
          <a:p>
            <a:r>
              <a:rPr lang="en-AU" dirty="0"/>
              <a:t>susceptible to bullying and “victimisation”, leading to negative peer interactions and experiences  of </a:t>
            </a:r>
            <a:r>
              <a:rPr lang="en-AU" dirty="0" smtClean="0"/>
              <a:t>school</a:t>
            </a:r>
          </a:p>
          <a:p>
            <a:r>
              <a:rPr lang="en-AU" dirty="0"/>
              <a:t>detrimentally affect mental health and learning.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u="sng" dirty="0">
                <a:effectLst/>
              </a:rPr>
              <a:t>Overweight and obesity</a:t>
            </a:r>
            <a:r>
              <a:rPr lang="en-AU" dirty="0">
                <a:effectLst/>
              </a:rPr>
              <a:t/>
            </a:r>
            <a:br>
              <a:rPr lang="en-AU" dirty="0">
                <a:effectLst/>
              </a:rPr>
            </a:b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746303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602627"/>
          </a:xfrm>
        </p:spPr>
        <p:txBody>
          <a:bodyPr>
            <a:normAutofit lnSpcReduction="10000"/>
          </a:bodyPr>
          <a:lstStyle/>
          <a:p>
            <a:r>
              <a:rPr lang="en-AU" dirty="0"/>
              <a:t>highest level of non-observance of dietary guidelines was in the following categories “vegetables, saturated fat and sugar for all age groups as well as fruit and dairy intake for those 9 years and 18  and over</a:t>
            </a:r>
            <a:r>
              <a:rPr lang="en-AU" dirty="0" smtClean="0"/>
              <a:t>”</a:t>
            </a:r>
          </a:p>
          <a:p>
            <a:r>
              <a:rPr lang="en-AU" dirty="0"/>
              <a:t>family is one of the biggest influences on their “food preferences and intake patterns</a:t>
            </a:r>
            <a:r>
              <a:rPr lang="en-AU" dirty="0" smtClean="0"/>
              <a:t>”</a:t>
            </a:r>
          </a:p>
          <a:p>
            <a:r>
              <a:rPr lang="en-AU" dirty="0"/>
              <a:t>decisions made by parents determine the food that is available for </a:t>
            </a:r>
            <a:r>
              <a:rPr lang="en-AU" dirty="0" smtClean="0"/>
              <a:t>children</a:t>
            </a:r>
          </a:p>
          <a:p>
            <a:r>
              <a:rPr lang="en-AU" dirty="0"/>
              <a:t>“role models” of consumption, “providers of food”, and they control the eating </a:t>
            </a:r>
            <a:r>
              <a:rPr lang="en-AU" dirty="0" smtClean="0"/>
              <a:t>environment</a:t>
            </a:r>
          </a:p>
          <a:p>
            <a:r>
              <a:rPr lang="en-AU" dirty="0"/>
              <a:t>model decisions about </a:t>
            </a:r>
            <a:r>
              <a:rPr lang="en-AU" dirty="0" smtClean="0"/>
              <a:t>food…</a:t>
            </a:r>
            <a:r>
              <a:rPr lang="en-AU" dirty="0"/>
              <a:t> , including the extent to which they use food nutrition labels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120262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363272" cy="4525963"/>
          </a:xfrm>
        </p:spPr>
        <p:txBody>
          <a:bodyPr>
            <a:normAutofit lnSpcReduction="10000"/>
          </a:bodyPr>
          <a:lstStyle/>
          <a:p>
            <a:r>
              <a:rPr lang="en-AU" dirty="0"/>
              <a:t>believe that fruit, juice and vegetable consumption is positively linked to their child’s development, </a:t>
            </a:r>
            <a:endParaRPr lang="en-AU" dirty="0" smtClean="0"/>
          </a:p>
          <a:p>
            <a:r>
              <a:rPr lang="en-AU" dirty="0" smtClean="0"/>
              <a:t> </a:t>
            </a:r>
            <a:r>
              <a:rPr lang="en-AU" dirty="0"/>
              <a:t>possess the “knowledge, skills and self-efficacy” to purchase, prepare and encourage their children to eat fruit, juice and </a:t>
            </a:r>
            <a:r>
              <a:rPr lang="en-AU" dirty="0" smtClean="0"/>
              <a:t>vegetables</a:t>
            </a:r>
          </a:p>
          <a:p>
            <a:r>
              <a:rPr lang="en-AU" dirty="0" smtClean="0"/>
              <a:t>Have the </a:t>
            </a:r>
            <a:r>
              <a:rPr lang="en-AU" b="1" u="sng" dirty="0"/>
              <a:t>ability to comprehend the nutritional information on food </a:t>
            </a:r>
            <a:r>
              <a:rPr lang="en-AU" b="1" u="sng" dirty="0" smtClean="0"/>
              <a:t>labels</a:t>
            </a:r>
            <a:r>
              <a:rPr lang="en-AU" dirty="0" smtClean="0"/>
              <a:t> - </a:t>
            </a:r>
            <a:r>
              <a:rPr lang="en-AU" dirty="0"/>
              <a:t>associated with making healthy food choices </a:t>
            </a:r>
            <a:endParaRPr lang="en-AU" dirty="0" smtClean="0"/>
          </a:p>
          <a:p>
            <a:r>
              <a:rPr lang="en-AU" dirty="0"/>
              <a:t>models good practice to offspring and leads to healthier food intake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effectLst/>
              </a:rPr>
              <a:t>Parents must: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247245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458611"/>
          </a:xfrm>
        </p:spPr>
        <p:txBody>
          <a:bodyPr/>
          <a:lstStyle/>
          <a:p>
            <a:r>
              <a:rPr lang="en-AU" dirty="0"/>
              <a:t>Providing nutrition education and information to young mothers can lead to improvements in the food intake of their </a:t>
            </a:r>
            <a:r>
              <a:rPr lang="en-AU" dirty="0" smtClean="0"/>
              <a:t>children</a:t>
            </a:r>
          </a:p>
          <a:p>
            <a:r>
              <a:rPr lang="en-AU" dirty="0"/>
              <a:t>numerous obstacles to the use of nutritional labels, including lack of motivation as well as literacy barriers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575590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Food insecurity is “the limited or uncertain availability of nutritionally adequate and safe foods or limited or uncertain ability to acquire acceptable foods in socially acceptable ways</a:t>
            </a:r>
            <a:r>
              <a:rPr lang="en-AU" dirty="0" smtClean="0"/>
              <a:t>”</a:t>
            </a:r>
          </a:p>
          <a:p>
            <a:r>
              <a:rPr lang="en-AU" dirty="0" smtClean="0"/>
              <a:t>transport</a:t>
            </a:r>
            <a:r>
              <a:rPr lang="en-AU" dirty="0"/>
              <a:t>, skills and knowledge, storage facilities, preparation and cooking facilities, time and mobility and social support</a:t>
            </a:r>
            <a:r>
              <a:rPr lang="en-AU" dirty="0" smtClean="0"/>
              <a:t>”</a:t>
            </a:r>
          </a:p>
          <a:p>
            <a:r>
              <a:rPr lang="en-AU" dirty="0"/>
              <a:t>“Food insecurity is associated with poor health”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u="sng" dirty="0">
                <a:effectLst/>
              </a:rPr>
              <a:t>Food insecurity</a:t>
            </a:r>
            <a:r>
              <a:rPr lang="en-AU" dirty="0">
                <a:effectLst/>
              </a:rPr>
              <a:t/>
            </a:r>
            <a:br>
              <a:rPr lang="en-AU" dirty="0">
                <a:effectLst/>
              </a:rPr>
            </a:b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835368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458611"/>
          </a:xfrm>
        </p:spPr>
        <p:txBody>
          <a:bodyPr>
            <a:normAutofit/>
          </a:bodyPr>
          <a:lstStyle/>
          <a:p>
            <a:r>
              <a:rPr lang="en-AU" dirty="0"/>
              <a:t>Children and young people </a:t>
            </a:r>
            <a:r>
              <a:rPr lang="en-AU" dirty="0" smtClean="0"/>
              <a:t>…rely </a:t>
            </a:r>
            <a:r>
              <a:rPr lang="en-AU" dirty="0"/>
              <a:t>on the decisions made by their parents or carers, </a:t>
            </a:r>
            <a:r>
              <a:rPr lang="en-AU" dirty="0" smtClean="0"/>
              <a:t>…shaped </a:t>
            </a:r>
            <a:r>
              <a:rPr lang="en-AU" dirty="0"/>
              <a:t>by financial constraints </a:t>
            </a:r>
            <a:r>
              <a:rPr lang="en-AU" dirty="0" smtClean="0"/>
              <a:t>…other </a:t>
            </a:r>
            <a:r>
              <a:rPr lang="en-AU" dirty="0"/>
              <a:t>factors such as the desire for </a:t>
            </a:r>
            <a:r>
              <a:rPr lang="en-AU" dirty="0" smtClean="0"/>
              <a:t>convenience.</a:t>
            </a:r>
          </a:p>
          <a:p>
            <a:r>
              <a:rPr lang="en-AU" dirty="0" smtClean="0"/>
              <a:t>Parents </a:t>
            </a:r>
            <a:r>
              <a:rPr lang="en-AU" dirty="0"/>
              <a:t>need “information and support” to help promote healthy child </a:t>
            </a:r>
            <a:r>
              <a:rPr lang="en-AU" dirty="0" smtClean="0"/>
              <a:t>development</a:t>
            </a:r>
          </a:p>
          <a:p>
            <a:r>
              <a:rPr lang="en-AU" dirty="0"/>
              <a:t>“households with no capacity to save money were five times more likely to be food insecure than households that could save” </a:t>
            </a:r>
            <a:endParaRPr lang="en-AU" dirty="0" smtClean="0"/>
          </a:p>
          <a:p>
            <a:r>
              <a:rPr lang="en-AU" dirty="0" smtClean="0"/>
              <a:t>Concerning considering the </a:t>
            </a:r>
            <a:r>
              <a:rPr lang="en-AU" dirty="0"/>
              <a:t>important interplay between “nutritional stability, young children, and learning”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878730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/>
              <a:t>availability and cost” of healthy food </a:t>
            </a:r>
            <a:r>
              <a:rPr lang="en-AU" dirty="0" smtClean="0"/>
              <a:t>… </a:t>
            </a:r>
            <a:r>
              <a:rPr lang="en-AU" dirty="0"/>
              <a:t>is clearly linked to under nutrition and other health </a:t>
            </a:r>
            <a:r>
              <a:rPr lang="en-AU" dirty="0" smtClean="0"/>
              <a:t>conditions</a:t>
            </a:r>
          </a:p>
          <a:p>
            <a:r>
              <a:rPr lang="en-AU" dirty="0"/>
              <a:t>Aboriginal and Torres Strait Islander children are “nearly 30 times more likely to suffer from nutritional anaemia and malnutrition up to 4 years of age</a:t>
            </a:r>
            <a:r>
              <a:rPr lang="en-AU" dirty="0" smtClean="0"/>
              <a:t>”</a:t>
            </a:r>
          </a:p>
          <a:p>
            <a:r>
              <a:rPr lang="en-AU" dirty="0"/>
              <a:t>that “Australia is the only developed country with high rates of under nutrition in its Indigenous population</a:t>
            </a:r>
            <a:r>
              <a:rPr lang="en-AU" dirty="0" smtClean="0"/>
              <a:t>”</a:t>
            </a:r>
          </a:p>
          <a:p>
            <a:r>
              <a:rPr lang="en-AU" dirty="0"/>
              <a:t>Obesity and nutrition were identified as strategic areas for action in the </a:t>
            </a:r>
            <a:r>
              <a:rPr lang="en-AU" dirty="0" smtClean="0"/>
              <a:t>‘Overcoming </a:t>
            </a:r>
            <a:r>
              <a:rPr lang="en-AU" dirty="0"/>
              <a:t>Indigenous Disadvantage </a:t>
            </a:r>
            <a:r>
              <a:rPr lang="en-AU" dirty="0" smtClean="0"/>
              <a:t>Report’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u="sng" dirty="0">
                <a:effectLst/>
              </a:rPr>
              <a:t>Access to low-cost, healthy food</a:t>
            </a:r>
            <a:r>
              <a:rPr lang="en-AU" dirty="0">
                <a:effectLst/>
              </a:rPr>
              <a:t/>
            </a:r>
            <a:br>
              <a:rPr lang="en-AU" dirty="0">
                <a:effectLst/>
              </a:rPr>
            </a:b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097745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/>
              <a:t>Dental decay is the “most common chronic disease among children</a:t>
            </a:r>
            <a:r>
              <a:rPr lang="en-AU" dirty="0" smtClean="0"/>
              <a:t>”</a:t>
            </a:r>
          </a:p>
          <a:p>
            <a:r>
              <a:rPr lang="en-AU" dirty="0"/>
              <a:t>greater proportion of Aboriginal and Torres Strait Islander children aged 4–15 years had higher rates of dental caries than other Australian children</a:t>
            </a:r>
            <a:r>
              <a:rPr lang="en-AU" dirty="0" smtClean="0"/>
              <a:t>.</a:t>
            </a:r>
          </a:p>
          <a:p>
            <a:r>
              <a:rPr lang="en-AU" dirty="0"/>
              <a:t>Alarmingly, less than 5% of remote Indigenous preschool children regularly brush their </a:t>
            </a:r>
            <a:r>
              <a:rPr lang="en-AU" dirty="0" smtClean="0"/>
              <a:t>teeth</a:t>
            </a:r>
          </a:p>
          <a:p>
            <a:r>
              <a:rPr lang="en-AU" dirty="0"/>
              <a:t>broader implications of oral disease </a:t>
            </a:r>
            <a:r>
              <a:rPr lang="en-AU" dirty="0" smtClean="0"/>
              <a:t>…including </a:t>
            </a:r>
            <a:r>
              <a:rPr lang="en-AU" dirty="0"/>
              <a:t>tooth loss, problems with speech and eating and decreased self-esteem </a:t>
            </a:r>
            <a:r>
              <a:rPr lang="en-AU" dirty="0" smtClean="0"/>
              <a:t>… all </a:t>
            </a:r>
            <a:r>
              <a:rPr lang="en-AU" dirty="0"/>
              <a:t>of which can negatively affect learning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u="sng" dirty="0">
                <a:effectLst/>
              </a:rPr>
              <a:t>Dental health</a:t>
            </a:r>
            <a:r>
              <a:rPr lang="en-AU" dirty="0">
                <a:effectLst/>
              </a:rPr>
              <a:t/>
            </a:r>
            <a:br>
              <a:rPr lang="en-AU" dirty="0">
                <a:effectLst/>
              </a:rPr>
            </a:b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846702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Health literacy … also relates to the adoption of positive behaviours associated with good health. Health literacy …plays an important role in the prevention of </a:t>
            </a:r>
            <a:r>
              <a:rPr lang="en-AU" dirty="0" smtClean="0"/>
              <a:t>ill-health.</a:t>
            </a:r>
          </a:p>
          <a:p>
            <a:r>
              <a:rPr lang="en-AU" dirty="0"/>
              <a:t>19% of adults scored Level 1 and 40% of adults had Level 2 health literacy skills: “these people had difficulty with tasks such as locating information on a bottle of medicine” </a:t>
            </a:r>
            <a:endParaRPr lang="en-AU" dirty="0" smtClean="0"/>
          </a:p>
          <a:p>
            <a:r>
              <a:rPr lang="en-AU" dirty="0" smtClean="0"/>
              <a:t>A </a:t>
            </a:r>
            <a:r>
              <a:rPr lang="en-AU" dirty="0"/>
              <a:t>need to help Australians develop adequate levels of health literacy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u="sng" dirty="0">
                <a:effectLst/>
              </a:rPr>
              <a:t>Part One: Health literacy</a:t>
            </a:r>
            <a:r>
              <a:rPr lang="en-AU" dirty="0">
                <a:effectLst/>
              </a:rPr>
              <a:t/>
            </a:r>
            <a:br>
              <a:rPr lang="en-AU" dirty="0">
                <a:effectLst/>
              </a:rPr>
            </a:b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726670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435280" cy="4525963"/>
          </a:xfrm>
        </p:spPr>
        <p:txBody>
          <a:bodyPr/>
          <a:lstStyle/>
          <a:p>
            <a:r>
              <a:rPr lang="en-AU" dirty="0" smtClean="0"/>
              <a:t>Eye </a:t>
            </a:r>
            <a:r>
              <a:rPr lang="en-AU" dirty="0"/>
              <a:t>and ear problems “impair participation in education and limit employment opportunities</a:t>
            </a:r>
            <a:r>
              <a:rPr lang="en-AU" dirty="0" smtClean="0"/>
              <a:t>”</a:t>
            </a:r>
          </a:p>
          <a:p>
            <a:r>
              <a:rPr lang="en-AU" dirty="0"/>
              <a:t>Indigenous </a:t>
            </a:r>
            <a:r>
              <a:rPr lang="en-AU" dirty="0" smtClean="0"/>
              <a:t>children…“</a:t>
            </a:r>
            <a:r>
              <a:rPr lang="en-AU" dirty="0"/>
              <a:t>ear/hearing problems, </a:t>
            </a:r>
            <a:r>
              <a:rPr lang="en-AU" dirty="0" smtClean="0"/>
              <a:t>…is </a:t>
            </a:r>
            <a:r>
              <a:rPr lang="en-AU" dirty="0"/>
              <a:t>three times higher than for non-Indigenous </a:t>
            </a:r>
            <a:r>
              <a:rPr lang="en-AU" dirty="0" smtClean="0"/>
              <a:t>children</a:t>
            </a:r>
          </a:p>
          <a:p>
            <a:r>
              <a:rPr lang="en-AU" dirty="0"/>
              <a:t>significantly disadvantaged in the classroom</a:t>
            </a:r>
            <a:r>
              <a:rPr lang="en-AU" dirty="0" smtClean="0"/>
              <a:t>,</a:t>
            </a:r>
          </a:p>
          <a:p>
            <a:r>
              <a:rPr lang="en-AU" dirty="0"/>
              <a:t>lower school attendance rates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u="sng" dirty="0">
                <a:effectLst/>
              </a:rPr>
              <a:t>Eye and ear health</a:t>
            </a:r>
            <a:r>
              <a:rPr lang="en-AU" dirty="0">
                <a:effectLst/>
              </a:rPr>
              <a:t/>
            </a:r>
            <a:br>
              <a:rPr lang="en-AU" dirty="0">
                <a:effectLst/>
              </a:rPr>
            </a:b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592586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832648"/>
          </a:xfrm>
        </p:spPr>
        <p:txBody>
          <a:bodyPr>
            <a:normAutofit fontScale="92500" lnSpcReduction="10000"/>
          </a:bodyPr>
          <a:lstStyle/>
          <a:p>
            <a:r>
              <a:rPr lang="en-AU" dirty="0"/>
              <a:t>Trachoma is an eye disease of early childhood and the most common cause of infectious blindness. Australia is “the only developed country to still have blinding endemic trachoma</a:t>
            </a:r>
            <a:r>
              <a:rPr lang="en-AU" dirty="0" smtClean="0"/>
              <a:t>”.</a:t>
            </a:r>
          </a:p>
          <a:p>
            <a:r>
              <a:rPr lang="en-AU" dirty="0"/>
              <a:t>between 20% and 30% of Indigenous children in “rural and remote Australia” are afflicted with </a:t>
            </a:r>
            <a:r>
              <a:rPr lang="en-AU" dirty="0" smtClean="0"/>
              <a:t>trachoma</a:t>
            </a:r>
          </a:p>
          <a:p>
            <a:r>
              <a:rPr lang="en-AU" dirty="0"/>
              <a:t>treated with antibiotics and prevented with good facial </a:t>
            </a:r>
            <a:r>
              <a:rPr lang="en-AU" dirty="0" smtClean="0"/>
              <a:t>hygiene</a:t>
            </a:r>
          </a:p>
          <a:p>
            <a:r>
              <a:rPr lang="en-AU" dirty="0"/>
              <a:t>Education and preventive measures, if communicated effectively, could make a significant contribution to reducing the risk of eye and ear problems and enhance the learning of Indigenous students by preserving their vision and hearing.</a:t>
            </a:r>
            <a:endParaRPr lang="en-AU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714399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AU" u="sng" dirty="0">
                <a:effectLst/>
              </a:rPr>
              <a:t>Part Four: Enhancing learning through improved health and nutrition</a:t>
            </a:r>
            <a:r>
              <a:rPr lang="en-AU" dirty="0">
                <a:effectLst/>
              </a:rPr>
              <a:t/>
            </a:r>
            <a:br>
              <a:rPr lang="en-AU" dirty="0">
                <a:effectLst/>
              </a:rPr>
            </a:br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1187624" y="3399382"/>
            <a:ext cx="676875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sz="2400" dirty="0"/>
              <a:t>positive links between nutrition, physical activity, learning and school performance</a:t>
            </a:r>
          </a:p>
          <a:p>
            <a:pPr algn="r"/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689576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promotion of physical activity and a diet low in fat, salt and sugar but high in fruits, vegetables and complex carbohydrates remains unequivocal in terms of health outcomes for all schoolchildren</a:t>
            </a:r>
            <a:r>
              <a:rPr lang="en-AU" dirty="0" smtClean="0"/>
              <a:t>”</a:t>
            </a:r>
          </a:p>
          <a:p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u="sng" dirty="0">
                <a:effectLst/>
              </a:rPr>
              <a:t>Nutrition, food insecurity and school meals</a:t>
            </a:r>
            <a:r>
              <a:rPr lang="en-AU" dirty="0">
                <a:effectLst/>
              </a:rPr>
              <a:t/>
            </a:r>
            <a:br>
              <a:rPr lang="en-AU" dirty="0">
                <a:effectLst/>
              </a:rPr>
            </a:b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243463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/>
              <a:t>benefits associated with breakfast consumption </a:t>
            </a:r>
            <a:r>
              <a:rPr lang="en-AU" dirty="0" smtClean="0"/>
              <a:t>…“</a:t>
            </a:r>
            <a:r>
              <a:rPr lang="en-AU" dirty="0"/>
              <a:t>better overall diet quality” and “more healthful body </a:t>
            </a:r>
            <a:r>
              <a:rPr lang="en-AU" dirty="0" smtClean="0"/>
              <a:t>weights</a:t>
            </a:r>
          </a:p>
          <a:p>
            <a:r>
              <a:rPr lang="en-AU" dirty="0"/>
              <a:t>“a higher-quality breakfast, consisting of foods from multiple food groups, was significantly related to better mental health scores in adolescents</a:t>
            </a:r>
            <a:r>
              <a:rPr lang="en-AU" dirty="0" smtClean="0"/>
              <a:t>”</a:t>
            </a:r>
          </a:p>
          <a:p>
            <a:r>
              <a:rPr lang="en-AU" dirty="0"/>
              <a:t>quality breakfast composed of “three or more food groups” was “positively associated with overall diet quality</a:t>
            </a:r>
            <a:r>
              <a:rPr lang="en-AU" dirty="0" smtClean="0"/>
              <a:t>”</a:t>
            </a:r>
          </a:p>
          <a:p>
            <a:r>
              <a:rPr lang="en-AU" dirty="0"/>
              <a:t>evidence of a link between disadvantage and the consumption of poor quality breakfast.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u="sng" dirty="0">
                <a:effectLst/>
              </a:rPr>
              <a:t>Breakfast</a:t>
            </a:r>
            <a:r>
              <a:rPr lang="en-AU" dirty="0">
                <a:effectLst/>
              </a:rPr>
              <a:t/>
            </a:r>
            <a:br>
              <a:rPr lang="en-AU" dirty="0">
                <a:effectLst/>
              </a:rPr>
            </a:b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333380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4000" dirty="0"/>
              <a:t>Without support, the disadvantage young people experience today is likely to continue into adulthood – and on to the next generation.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295251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AU" u="sng" dirty="0">
                <a:effectLst/>
              </a:rPr>
              <a:t>Part Two: Linking health and </a:t>
            </a:r>
            <a:r>
              <a:rPr lang="en-AU" u="sng" dirty="0" smtClean="0">
                <a:effectLst/>
              </a:rPr>
              <a:t>education</a:t>
            </a:r>
            <a:endParaRPr lang="en-AU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u="sng" dirty="0"/>
              <a:t>The link between poor health, disadvantage and education</a:t>
            </a:r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878736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674635"/>
          </a:xfrm>
        </p:spPr>
        <p:txBody>
          <a:bodyPr/>
          <a:lstStyle/>
          <a:p>
            <a:r>
              <a:rPr lang="en-AU" dirty="0"/>
              <a:t>Health literacy has a significant impact upon the health of all people and affects decisions made by individuals about diet, exercise and lifestyle on a daily basis</a:t>
            </a:r>
            <a:r>
              <a:rPr lang="en-AU" dirty="0" smtClean="0"/>
              <a:t>.</a:t>
            </a:r>
          </a:p>
          <a:p>
            <a:r>
              <a:rPr lang="en-AU" dirty="0"/>
              <a:t> “educational attainment” has a positive impact upon health </a:t>
            </a:r>
            <a:endParaRPr lang="en-AU" dirty="0" smtClean="0"/>
          </a:p>
          <a:p>
            <a:r>
              <a:rPr lang="en-AU" dirty="0"/>
              <a:t>disadvantaged Australians “are more likely to have shorter lives, higher levels of disease risk factors and lower use of preventative health services</a:t>
            </a:r>
            <a:r>
              <a:rPr lang="en-AU" dirty="0" smtClean="0"/>
              <a:t>”</a:t>
            </a:r>
          </a:p>
          <a:p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141553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458611"/>
          </a:xfrm>
        </p:spPr>
        <p:txBody>
          <a:bodyPr/>
          <a:lstStyle/>
          <a:p>
            <a:r>
              <a:rPr lang="en-AU" dirty="0"/>
              <a:t>Disadvantage tends to continue into the next </a:t>
            </a:r>
            <a:r>
              <a:rPr lang="en-AU" dirty="0" smtClean="0"/>
              <a:t>generations</a:t>
            </a:r>
          </a:p>
          <a:p>
            <a:r>
              <a:rPr lang="en-AU" dirty="0"/>
              <a:t>less satisfactory early development before and after birth, less opportunity for health literacy, and a greater influence of family and friends towards unhealthy behaviours </a:t>
            </a:r>
            <a:endParaRPr lang="en-AU" dirty="0" smtClean="0"/>
          </a:p>
          <a:p>
            <a:r>
              <a:rPr lang="en-AU" dirty="0"/>
              <a:t>“poor retention in school, illiteracy and severely reduced life expectancy are well recognised crises for many Aboriginal communities”,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76737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healthy children are better placed to “attend” school </a:t>
            </a:r>
            <a:r>
              <a:rPr lang="en-AU" dirty="0" smtClean="0"/>
              <a:t>…and </a:t>
            </a:r>
            <a:r>
              <a:rPr lang="en-AU" dirty="0"/>
              <a:t>“learn and participate in school activities” </a:t>
            </a:r>
            <a:endParaRPr lang="en-AU" dirty="0" smtClean="0"/>
          </a:p>
          <a:p>
            <a:r>
              <a:rPr lang="en-AU" dirty="0"/>
              <a:t>one in seven Australian children are living in disadvantage and do not have access to the same educational, health or life </a:t>
            </a:r>
            <a:r>
              <a:rPr lang="en-AU" dirty="0" smtClean="0"/>
              <a:t>opportunities</a:t>
            </a:r>
          </a:p>
          <a:p>
            <a:r>
              <a:rPr lang="en-AU" dirty="0"/>
              <a:t>ability to make healthy decisions is a skill that has to be learned.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56371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700808"/>
            <a:ext cx="7772400" cy="1829761"/>
          </a:xfrm>
        </p:spPr>
        <p:txBody>
          <a:bodyPr>
            <a:normAutofit fontScale="90000"/>
          </a:bodyPr>
          <a:lstStyle/>
          <a:p>
            <a:r>
              <a:rPr lang="en-AU" u="sng" dirty="0">
                <a:effectLst/>
              </a:rPr>
              <a:t>Children’s health in the early years</a:t>
            </a:r>
            <a:r>
              <a:rPr lang="en-AU" u="sng" dirty="0" smtClean="0">
                <a:effectLst/>
              </a:rPr>
              <a:t>:</a:t>
            </a:r>
            <a:r>
              <a:rPr lang="en-AU" dirty="0">
                <a:effectLst/>
              </a:rPr>
              <a:t/>
            </a:r>
            <a:br>
              <a:rPr lang="en-AU" dirty="0">
                <a:effectLst/>
              </a:rPr>
            </a:b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u="sng" dirty="0"/>
              <a:t>Low levels of child development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463775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458611"/>
          </a:xfrm>
        </p:spPr>
        <p:txBody>
          <a:bodyPr/>
          <a:lstStyle/>
          <a:p>
            <a:r>
              <a:rPr lang="en-AU" dirty="0"/>
              <a:t>Several factors have </a:t>
            </a:r>
            <a:r>
              <a:rPr lang="en-AU" dirty="0" smtClean="0"/>
              <a:t>…positive </a:t>
            </a:r>
            <a:r>
              <a:rPr lang="en-AU" dirty="0"/>
              <a:t>influence on “health and development”, including “good dental health, infant breastfeeding, physical activity and sound nutrition” </a:t>
            </a:r>
            <a:endParaRPr lang="en-AU" dirty="0" smtClean="0"/>
          </a:p>
          <a:p>
            <a:r>
              <a:rPr lang="en-AU" dirty="0" smtClean="0"/>
              <a:t>first </a:t>
            </a:r>
            <a:r>
              <a:rPr lang="en-AU" dirty="0"/>
              <a:t>three years lay the “foundation” for all aspects of child </a:t>
            </a:r>
            <a:r>
              <a:rPr lang="en-AU" dirty="0" smtClean="0"/>
              <a:t>development</a:t>
            </a:r>
          </a:p>
        </p:txBody>
      </p:sp>
    </p:spTree>
    <p:extLst>
      <p:ext uri="{BB962C8B-B14F-4D97-AF65-F5344CB8AC3E}">
        <p14:creationId xmlns:p14="http://schemas.microsoft.com/office/powerpoint/2010/main" val="264271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Indicators include:-</a:t>
            </a:r>
            <a:endParaRPr lang="en-AU" dirty="0" smtClean="0"/>
          </a:p>
          <a:p>
            <a:r>
              <a:rPr lang="en-AU" dirty="0" smtClean="0"/>
              <a:t>dental </a:t>
            </a:r>
            <a:r>
              <a:rPr lang="en-AU" dirty="0"/>
              <a:t>health </a:t>
            </a:r>
            <a:endParaRPr lang="en-AU" dirty="0" smtClean="0"/>
          </a:p>
          <a:p>
            <a:r>
              <a:rPr lang="en-AU" dirty="0" smtClean="0"/>
              <a:t>prevalence </a:t>
            </a:r>
            <a:r>
              <a:rPr lang="en-AU" dirty="0"/>
              <a:t>of overweight and obesity</a:t>
            </a:r>
          </a:p>
          <a:p>
            <a:r>
              <a:rPr lang="en-AU" dirty="0"/>
              <a:t>attending early childhood education </a:t>
            </a:r>
            <a:r>
              <a:rPr lang="en-AU" dirty="0" smtClean="0"/>
              <a:t>programs</a:t>
            </a:r>
          </a:p>
          <a:p>
            <a:r>
              <a:rPr lang="en-AU" dirty="0" smtClean="0"/>
              <a:t>transition </a:t>
            </a:r>
            <a:r>
              <a:rPr lang="en-AU" dirty="0"/>
              <a:t>to primary </a:t>
            </a:r>
            <a:r>
              <a:rPr lang="en-AU" dirty="0" smtClean="0"/>
              <a:t>school</a:t>
            </a:r>
          </a:p>
          <a:p>
            <a:r>
              <a:rPr lang="en-AU" dirty="0" smtClean="0"/>
              <a:t>literacy </a:t>
            </a:r>
            <a:r>
              <a:rPr lang="en-AU" dirty="0"/>
              <a:t>and </a:t>
            </a:r>
            <a:r>
              <a:rPr lang="en-AU" dirty="0" smtClean="0"/>
              <a:t>numeracy</a:t>
            </a:r>
          </a:p>
          <a:p>
            <a:endParaRPr lang="en-US" dirty="0"/>
          </a:p>
          <a:p>
            <a:r>
              <a:rPr lang="en-US" dirty="0" smtClean="0"/>
              <a:t>There is a clear link between health and education</a:t>
            </a:r>
            <a:endParaRPr lang="en-AU" dirty="0"/>
          </a:p>
          <a:p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i="1" dirty="0"/>
              <a:t>National Headline Indicators for Children’s Health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165917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41</TotalTime>
  <Words>1365</Words>
  <Application>Microsoft Office PowerPoint</Application>
  <PresentationFormat>On-screen Show (4:3)</PresentationFormat>
  <Paragraphs>93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Concourse</vt:lpstr>
      <vt:lpstr>“How is learning enhanced through improved health and nutrition?” </vt:lpstr>
      <vt:lpstr>Part One: Health literacy </vt:lpstr>
      <vt:lpstr>Part Two: Linking health and education</vt:lpstr>
      <vt:lpstr>PowerPoint Presentation</vt:lpstr>
      <vt:lpstr>PowerPoint Presentation</vt:lpstr>
      <vt:lpstr>PowerPoint Presentation</vt:lpstr>
      <vt:lpstr>Children’s health in the early years: </vt:lpstr>
      <vt:lpstr>PowerPoint Presentation</vt:lpstr>
      <vt:lpstr>National Headline Indicators for Children’s Health </vt:lpstr>
      <vt:lpstr>Australian Early Development Index (AEDI)</vt:lpstr>
      <vt:lpstr>Part 3: Key health and nutrition issues </vt:lpstr>
      <vt:lpstr>Overweight and obesity </vt:lpstr>
      <vt:lpstr>PowerPoint Presentation</vt:lpstr>
      <vt:lpstr>Parents must:</vt:lpstr>
      <vt:lpstr>PowerPoint Presentation</vt:lpstr>
      <vt:lpstr>Food insecurity </vt:lpstr>
      <vt:lpstr>PowerPoint Presentation</vt:lpstr>
      <vt:lpstr>Access to low-cost, healthy food </vt:lpstr>
      <vt:lpstr>Dental health </vt:lpstr>
      <vt:lpstr>Eye and ear health </vt:lpstr>
      <vt:lpstr>PowerPoint Presentation</vt:lpstr>
      <vt:lpstr>Part Four: Enhancing learning through improved health and nutrition </vt:lpstr>
      <vt:lpstr>Nutrition, food insecurity and school meals </vt:lpstr>
      <vt:lpstr>Breakfast </vt:lpstr>
      <vt:lpstr>PowerPoint Presentation</vt:lpstr>
    </vt:vector>
  </TitlesOfParts>
  <Company>Department of Education and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“How is learning enhanced through improved health and nutrition?” </dc:title>
  <dc:creator>Penny Mcintyre</dc:creator>
  <cp:lastModifiedBy>Penny Mcintyre</cp:lastModifiedBy>
  <cp:revision>13</cp:revision>
  <dcterms:created xsi:type="dcterms:W3CDTF">2013-07-29T23:46:14Z</dcterms:created>
  <dcterms:modified xsi:type="dcterms:W3CDTF">2013-07-30T00:28:12Z</dcterms:modified>
</cp:coreProperties>
</file>